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ahn.huber\Local%20Settings\Temp\120997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ahn.huber\Local%20Settings\Temp\12121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Sheet1!$A$3:$A$8</c:f>
              <c:strCache>
                <c:ptCount val="6"/>
                <c:pt idx="0">
                  <c:v>iPhone</c:v>
                </c:pt>
                <c:pt idx="1">
                  <c:v>Android</c:v>
                </c:pt>
                <c:pt idx="2">
                  <c:v>BlackBerry</c:v>
                </c:pt>
                <c:pt idx="3">
                  <c:v>iPad</c:v>
                </c:pt>
                <c:pt idx="4">
                  <c:v>Windows Phone</c:v>
                </c:pt>
                <c:pt idx="5">
                  <c:v>Other</c:v>
                </c:pt>
              </c:strCache>
            </c:strRef>
          </c:cat>
          <c:val>
            <c:numRef>
              <c:f>Sheet1!$B$3:$B$8</c:f>
              <c:numCache>
                <c:formatCode>0.00%</c:formatCode>
                <c:ptCount val="6"/>
                <c:pt idx="0">
                  <c:v>0.82700000000000018</c:v>
                </c:pt>
                <c:pt idx="1">
                  <c:v>0.5</c:v>
                </c:pt>
                <c:pt idx="2">
                  <c:v>0.44200000000000012</c:v>
                </c:pt>
                <c:pt idx="3">
                  <c:v>0.25</c:v>
                </c:pt>
                <c:pt idx="4">
                  <c:v>7.7000000000000027E-2</c:v>
                </c:pt>
                <c:pt idx="5">
                  <c:v>0.11500000000000003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379392"/>
        <c:axId val="46380928"/>
      </c:barChart>
      <c:catAx>
        <c:axId val="46379392"/>
        <c:scaling>
          <c:orientation val="minMax"/>
        </c:scaling>
        <c:delete val="0"/>
        <c:axPos val="b"/>
        <c:majorTickMark val="out"/>
        <c:minorTickMark val="none"/>
        <c:tickLblPos val="nextTo"/>
        <c:crossAx val="46380928"/>
        <c:crosses val="autoZero"/>
        <c:auto val="1"/>
        <c:lblAlgn val="ctr"/>
        <c:lblOffset val="100"/>
        <c:noMultiLvlLbl val="0"/>
      </c:catAx>
      <c:valAx>
        <c:axId val="4638092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46379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iPhone</c:v>
                </c:pt>
              </c:strCache>
            </c:strRef>
          </c:tx>
          <c:invertIfNegative val="0"/>
          <c:cat>
            <c:strRef>
              <c:f>Sheet1!$A$4:$A$6</c:f>
              <c:strCache>
                <c:ptCount val="3"/>
                <c:pt idx="0">
                  <c:v>News</c:v>
                </c:pt>
                <c:pt idx="1">
                  <c:v>Music</c:v>
                </c:pt>
                <c:pt idx="2">
                  <c:v>Radio</c:v>
                </c:pt>
              </c:strCache>
            </c:strRef>
          </c:cat>
          <c:val>
            <c:numRef>
              <c:f>Sheet1!$B$4:$B$6</c:f>
              <c:numCache>
                <c:formatCode>0%</c:formatCode>
                <c:ptCount val="3"/>
                <c:pt idx="0">
                  <c:v>0.53</c:v>
                </c:pt>
                <c:pt idx="1">
                  <c:v>0.51</c:v>
                </c:pt>
                <c:pt idx="2">
                  <c:v>0.22</c:v>
                </c:pt>
              </c:numCache>
            </c:numRef>
          </c:val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iPad</c:v>
                </c:pt>
              </c:strCache>
            </c:strRef>
          </c:tx>
          <c:invertIfNegative val="0"/>
          <c:cat>
            <c:strRef>
              <c:f>Sheet1!$A$4:$A$6</c:f>
              <c:strCache>
                <c:ptCount val="3"/>
                <c:pt idx="0">
                  <c:v>News</c:v>
                </c:pt>
                <c:pt idx="1">
                  <c:v>Music</c:v>
                </c:pt>
                <c:pt idx="2">
                  <c:v>Radio</c:v>
                </c:pt>
              </c:strCache>
            </c:strRef>
          </c:cat>
          <c:val>
            <c:numRef>
              <c:f>Sheet1!$C$4:$C$6</c:f>
              <c:numCache>
                <c:formatCode>0%</c:formatCode>
                <c:ptCount val="3"/>
                <c:pt idx="0">
                  <c:v>0.44</c:v>
                </c:pt>
                <c:pt idx="1">
                  <c:v>0.41000000000000009</c:v>
                </c:pt>
                <c:pt idx="2">
                  <c:v>0.21000000000000005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54158080"/>
        <c:axId val="54159616"/>
        <c:axId val="0"/>
      </c:bar3DChart>
      <c:catAx>
        <c:axId val="54158080"/>
        <c:scaling>
          <c:orientation val="minMax"/>
        </c:scaling>
        <c:delete val="0"/>
        <c:axPos val="b"/>
        <c:majorTickMark val="out"/>
        <c:minorTickMark val="none"/>
        <c:tickLblPos val="nextTo"/>
        <c:crossAx val="54159616"/>
        <c:crosses val="autoZero"/>
        <c:auto val="1"/>
        <c:lblAlgn val="ctr"/>
        <c:lblOffset val="100"/>
        <c:noMultiLvlLbl val="0"/>
      </c:catAx>
      <c:valAx>
        <c:axId val="541596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415808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b="1"/>
            </a:pPr>
            <a:endParaRPr lang="en-US"/>
          </a:p>
        </c:txPr>
      </c:legendEntry>
      <c:layout>
        <c:manualLayout>
          <c:xMode val="edge"/>
          <c:yMode val="edge"/>
          <c:x val="0.81207398293963251"/>
          <c:y val="0.43849337444604036"/>
          <c:w val="0.17542601706036751"/>
          <c:h val="0.1740333777831223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E4DA0-5841-45E2-9BC8-A6825991D318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57132-1444-4C5E-9F56-5089CF0E56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728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57132-1444-4C5E-9F56-5089CF0E56A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57132-1444-4C5E-9F56-5089CF0E56A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57132-1444-4C5E-9F56-5089CF0E56A0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57132-1444-4C5E-9F56-5089CF0E56A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80B0-91E9-4AF2-BF9A-900E2B9B7341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701C-1F6C-4365-83BA-D04732E657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80B0-91E9-4AF2-BF9A-900E2B9B7341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701C-1F6C-4365-83BA-D04732E657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80B0-91E9-4AF2-BF9A-900E2B9B7341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701C-1F6C-4365-83BA-D04732E657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80B0-91E9-4AF2-BF9A-900E2B9B7341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701C-1F6C-4365-83BA-D04732E657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80B0-91E9-4AF2-BF9A-900E2B9B7341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701C-1F6C-4365-83BA-D04732E657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80B0-91E9-4AF2-BF9A-900E2B9B7341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701C-1F6C-4365-83BA-D04732E657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80B0-91E9-4AF2-BF9A-900E2B9B7341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701C-1F6C-4365-83BA-D04732E657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80B0-91E9-4AF2-BF9A-900E2B9B7341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701C-1F6C-4365-83BA-D04732E657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80B0-91E9-4AF2-BF9A-900E2B9B7341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701C-1F6C-4365-83BA-D04732E657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80B0-91E9-4AF2-BF9A-900E2B9B7341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701C-1F6C-4365-83BA-D04732E657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80B0-91E9-4AF2-BF9A-900E2B9B7341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701C-1F6C-4365-83BA-D04732E657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480B0-91E9-4AF2-BF9A-900E2B9B7341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4701C-1F6C-4365-83BA-D04732E657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-us.nielsen.com/content/nielsen/en_us/news/news_releases/2010/oct/device-owners-q3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Citation Format for PowerPoint Slides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Cite your sources for credibility and to avoid plagiarism.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When citing sources on slides, keep it simple.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On the slide, give the author’s name and year of  publication.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On a separate Reference sheet, give the full citation.</a:t>
            </a:r>
          </a:p>
          <a:p>
            <a:r>
              <a:rPr lang="en-US" sz="2400" dirty="0" smtClean="0"/>
              <a:t>Show why this is an important reference by writing a short note.</a:t>
            </a:r>
          </a:p>
          <a:p>
            <a:r>
              <a:rPr lang="en-US" sz="2400" dirty="0" smtClean="0"/>
              <a:t>Sample slides and reference sheet are next.</a:t>
            </a:r>
          </a:p>
          <a:p>
            <a:endParaRPr lang="en-US" sz="2400" dirty="0" smtClean="0"/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52399"/>
            <a:ext cx="7467600" cy="76200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139963422"/>
              </p:ext>
            </p:extLst>
          </p:nvPr>
        </p:nvGraphicFramePr>
        <p:xfrm>
          <a:off x="1905000" y="1524000"/>
          <a:ext cx="5334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+mn-lt"/>
              </a:rPr>
              <a:t>Mobile Devices of Most Interest as a Channel for Advertising According to US Ad Agencies, Q3 2010</a:t>
            </a:r>
            <a:endParaRPr lang="en-US" sz="2400" b="1" dirty="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029200" y="5715000"/>
            <a:ext cx="2895600" cy="609600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chemeClr val="tx1"/>
                </a:solidFill>
              </a:rPr>
              <a:t>STRATA, 2010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+mn-lt"/>
              </a:rPr>
              <a:t>Top Content Regularly Accessed by </a:t>
            </a:r>
            <a:r>
              <a:rPr lang="en-US" sz="2400" b="1" dirty="0" err="1" smtClean="0">
                <a:latin typeface="+mn-lt"/>
              </a:rPr>
              <a:t>iPhone</a:t>
            </a:r>
            <a:r>
              <a:rPr lang="en-US" sz="2400" b="1" dirty="0" smtClean="0">
                <a:latin typeface="+mn-lt"/>
              </a:rPr>
              <a:t> &amp; </a:t>
            </a:r>
            <a:r>
              <a:rPr lang="en-US" sz="2400" b="1" dirty="0" err="1" smtClean="0">
                <a:latin typeface="+mn-lt"/>
              </a:rPr>
              <a:t>iPad</a:t>
            </a:r>
            <a:r>
              <a:rPr lang="en-US" sz="2400" b="1" dirty="0" smtClean="0">
                <a:latin typeface="+mn-lt"/>
              </a:rPr>
              <a:t> Owners</a:t>
            </a:r>
            <a:endParaRPr lang="en-US" sz="2400" b="1" dirty="0">
              <a:latin typeface="+mn-lt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1524000" y="1752600"/>
          <a:ext cx="6096000" cy="3733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86400" y="5638801"/>
            <a:ext cx="2209800" cy="533399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chemeClr val="tx1"/>
                </a:solidFill>
              </a:rPr>
              <a:t>Nielsen, 2010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+mn-lt"/>
              </a:rPr>
              <a:t>References</a:t>
            </a:r>
            <a:endParaRPr lang="en-US" sz="2800" b="1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b="1" dirty="0" smtClean="0"/>
              <a:t>Scott, David. (2010).  </a:t>
            </a:r>
            <a:r>
              <a:rPr lang="en-US" sz="1600" b="1" i="1" dirty="0" smtClean="0"/>
              <a:t>The new rules of marketing and PR: using social media, blogs, news releases, online video, &amp; viral marketing to reach buyers directly.</a:t>
            </a:r>
            <a:r>
              <a:rPr lang="en-US" sz="1600" b="1" dirty="0" smtClean="0"/>
              <a:t>  New Jersey:  John Wiley &amp; Sons.  </a:t>
            </a:r>
          </a:p>
          <a:p>
            <a:pPr>
              <a:buNone/>
            </a:pPr>
            <a:r>
              <a:rPr lang="en-US" sz="1400" b="1" dirty="0" smtClean="0"/>
              <a:t>Using the web to reach consumers; what works and what doesn’t.</a:t>
            </a:r>
          </a:p>
          <a:p>
            <a:pPr>
              <a:buNone/>
            </a:pP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STRATA, </a:t>
            </a:r>
            <a:r>
              <a:rPr lang="en-US" sz="1600" b="1" i="1" dirty="0" smtClean="0"/>
              <a:t>3rd Quarter 2010 Survey Results</a:t>
            </a:r>
            <a:r>
              <a:rPr lang="en-US" sz="1600" b="1" dirty="0" smtClean="0"/>
              <a:t>, World Report,  October 19, 2010 (Retrieved from the </a:t>
            </a:r>
            <a:r>
              <a:rPr lang="en-US" sz="1600" b="1" dirty="0" err="1" smtClean="0"/>
              <a:t>eMarketer</a:t>
            </a:r>
            <a:r>
              <a:rPr lang="en-US" sz="1600" b="1" dirty="0" smtClean="0"/>
              <a:t> database October 31, 2010)</a:t>
            </a:r>
          </a:p>
          <a:p>
            <a:pPr>
              <a:buNone/>
            </a:pPr>
            <a:r>
              <a:rPr lang="en-US" sz="1400" b="1" dirty="0" smtClean="0"/>
              <a:t>Covers which social media sites and devices are successful in advertising campaigns.</a:t>
            </a:r>
          </a:p>
          <a:p>
            <a:pPr>
              <a:buNone/>
            </a:pP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The Nielsen Company,  </a:t>
            </a:r>
            <a:r>
              <a:rPr lang="en-US" sz="1600" b="1" i="1" dirty="0" smtClean="0"/>
              <a:t>The Increasingly Connected Customer: Connected Devices.</a:t>
            </a:r>
            <a:r>
              <a:rPr lang="en-US" sz="1600" b="1" dirty="0" smtClean="0"/>
              <a:t>  October 21. 2010.</a:t>
            </a:r>
          </a:p>
          <a:p>
            <a:pPr>
              <a:buNone/>
            </a:pPr>
            <a:r>
              <a:rPr lang="en-US" sz="1600" b="1" dirty="0" smtClean="0"/>
              <a:t> </a:t>
            </a:r>
            <a:r>
              <a:rPr lang="en-US" sz="1600" b="1" dirty="0" smtClean="0">
                <a:hlinkClick r:id="rId3"/>
              </a:rPr>
              <a:t>http://en-us.nielsen.com/content/nielsen/en_us/news/news_releases/2010/oct/device-owners-q3.html</a:t>
            </a:r>
            <a:endParaRPr lang="en-US" sz="1600" b="1" dirty="0" smtClean="0"/>
          </a:p>
          <a:p>
            <a:pPr>
              <a:buNone/>
            </a:pPr>
            <a:r>
              <a:rPr lang="en-US" sz="1400" b="1" dirty="0" smtClean="0"/>
              <a:t>How  advertising affects mobile device owners and their response to advertising.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236</Words>
  <Application>Microsoft Office PowerPoint</Application>
  <PresentationFormat>On-screen Show (4:3)</PresentationFormat>
  <Paragraphs>25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Mobile Devices of Most Interest as a Channel for Advertising According to US Ad Agencies, Q3 2010</vt:lpstr>
      <vt:lpstr>Top Content Regularly Accessed by iPhone &amp; iPad Owners</vt:lpstr>
      <vt:lpstr>References</vt:lpstr>
    </vt:vector>
  </TitlesOfParts>
  <Company>Vanderbilt University Library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rahn.huber</dc:creator>
  <cp:lastModifiedBy>TPSAdmin</cp:lastModifiedBy>
  <cp:revision>14</cp:revision>
  <dcterms:created xsi:type="dcterms:W3CDTF">2010-10-31T17:58:25Z</dcterms:created>
  <dcterms:modified xsi:type="dcterms:W3CDTF">2012-05-24T22:58:43Z</dcterms:modified>
</cp:coreProperties>
</file>